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1" r:id="rId1"/>
  </p:sldMasterIdLst>
  <p:handoutMasterIdLst>
    <p:handoutMasterId r:id="rId30"/>
  </p:handoutMasterIdLst>
  <p:sldIdLst>
    <p:sldId id="329" r:id="rId2"/>
    <p:sldId id="330" r:id="rId3"/>
    <p:sldId id="304" r:id="rId4"/>
    <p:sldId id="309" r:id="rId5"/>
    <p:sldId id="305" r:id="rId6"/>
    <p:sldId id="310" r:id="rId7"/>
    <p:sldId id="317" r:id="rId8"/>
    <p:sldId id="306" r:id="rId9"/>
    <p:sldId id="312" r:id="rId10"/>
    <p:sldId id="323" r:id="rId11"/>
    <p:sldId id="313" r:id="rId12"/>
    <p:sldId id="319" r:id="rId13"/>
    <p:sldId id="318" r:id="rId14"/>
    <p:sldId id="320" r:id="rId15"/>
    <p:sldId id="321" r:id="rId16"/>
    <p:sldId id="322" r:id="rId17"/>
    <p:sldId id="307" r:id="rId18"/>
    <p:sldId id="308" r:id="rId19"/>
    <p:sldId id="314" r:id="rId20"/>
    <p:sldId id="315" r:id="rId21"/>
    <p:sldId id="324" r:id="rId22"/>
    <p:sldId id="325" r:id="rId23"/>
    <p:sldId id="326" r:id="rId24"/>
    <p:sldId id="327" r:id="rId25"/>
    <p:sldId id="328" r:id="rId26"/>
    <p:sldId id="331" r:id="rId27"/>
    <p:sldId id="332" r:id="rId28"/>
    <p:sldId id="333" r:id="rId29"/>
  </p:sldIdLst>
  <p:sldSz cx="27432000" cy="6858000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610"/>
    <a:srgbClr val="0D530D"/>
    <a:srgbClr val="003300"/>
    <a:srgbClr val="006600"/>
    <a:srgbClr val="006666"/>
    <a:srgbClr val="00CC00"/>
    <a:srgbClr val="00CC66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965" autoAdjust="0"/>
    <p:restoredTop sz="93605" autoAdjust="0"/>
  </p:normalViewPr>
  <p:slideViewPr>
    <p:cSldViewPr>
      <p:cViewPr varScale="1">
        <p:scale>
          <a:sx n="40" d="100"/>
          <a:sy n="40" d="100"/>
        </p:scale>
        <p:origin x="-144" y="-1446"/>
      </p:cViewPr>
      <p:guideLst>
        <p:guide orient="horz" pos="2160"/>
        <p:guide pos="8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0" y="0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6667A75-15C2-43CE-ACDB-5A8C2BCB50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164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130430"/>
            <a:ext cx="23317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886200"/>
            <a:ext cx="19202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73D6B9-2A48-4F0A-9F31-8598FA7C1C39}" type="datetimeFigureOut">
              <a:rPr lang="en-US" smtClean="0"/>
              <a:pPr>
                <a:defRPr/>
              </a:pPr>
              <a:t>4/26/2012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7B857-1801-4272-829C-F689CD881A39}" type="slidenum">
              <a:rPr lang="en-US" smtClean="0"/>
              <a:pPr>
                <a:defRPr/>
              </a:pPr>
              <a:t>‹#›</a:t>
            </a:fld>
            <a:endParaRPr lang="en-US" sz="14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244A59-3891-4092-8773-8EDAC76C1CA9}" type="datetimeFigureOut">
              <a:rPr lang="en-US" smtClean="0"/>
              <a:pPr>
                <a:defRPr/>
              </a:pPr>
              <a:t>4/26/2012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2CB65-55CC-4BC3-93AE-8ADDB5B185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0" y="274643"/>
            <a:ext cx="18516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0" y="274643"/>
            <a:ext cx="5509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41C979-2040-484C-9C90-C017F8599559}" type="datetimeFigureOut">
              <a:rPr lang="en-US" smtClean="0"/>
              <a:pPr>
                <a:defRPr/>
              </a:pPr>
              <a:t>4/26/2012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E6746-AA2B-44D8-8BE0-6C6FAAD69C0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C4E600-06A5-4703-B455-9D6D692AF4AA}" type="datetimeFigureOut">
              <a:rPr lang="en-US" smtClean="0"/>
              <a:pPr>
                <a:defRPr/>
              </a:pPr>
              <a:t>4/26/2012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A9793-72F2-45B4-8CF8-4A2CFF6FBE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9" y="4406905"/>
            <a:ext cx="23317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9" y="2906713"/>
            <a:ext cx="23317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94CE43-43FB-45F6-8855-991130F7B61D}" type="datetimeFigureOut">
              <a:rPr lang="en-US" smtClean="0"/>
              <a:pPr>
                <a:defRPr/>
              </a:pPr>
              <a:t>4/26/2012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5C52F0-45DE-432C-9D98-B4D97926B48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0" y="1600205"/>
            <a:ext cx="36804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76600" y="1600205"/>
            <a:ext cx="36804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3977BA-B84F-48D8-A953-C9382B9A6FB3}" type="datetimeFigureOut">
              <a:rPr lang="en-US" smtClean="0"/>
              <a:pPr>
                <a:defRPr/>
              </a:pPr>
              <a:t>4/26/2012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9CFD1-943B-4465-9E39-8AAFEC053E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24688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535113"/>
            <a:ext cx="1212056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174875"/>
            <a:ext cx="1212056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83" y="1535113"/>
            <a:ext cx="12125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83" y="2174875"/>
            <a:ext cx="12125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3528C5-8896-4C42-8247-0531AAC4C4A9}" type="datetimeFigureOut">
              <a:rPr lang="en-US" smtClean="0"/>
              <a:pPr>
                <a:defRPr/>
              </a:pPr>
              <a:t>4/26/2012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1ACF2F-0E61-4671-9A37-2F53A411AB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C587ED-D711-4171-A659-92394E861E60}" type="datetimeFigureOut">
              <a:rPr lang="en-US" smtClean="0"/>
              <a:pPr>
                <a:defRPr/>
              </a:pPr>
              <a:t>4/26/2012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0B8A54-F6F0-4BE2-B9AC-2921731962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E0BDFD-DBA9-44F3-BFE0-CF8FAABC9259}" type="datetimeFigureOut">
              <a:rPr lang="en-US" smtClean="0"/>
              <a:pPr>
                <a:defRPr/>
              </a:pPr>
              <a:t>4/26/2012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06AAE-EDF0-429A-A7AA-7100E15949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8" y="273050"/>
            <a:ext cx="90249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0" y="273055"/>
            <a:ext cx="153352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8" y="1435103"/>
            <a:ext cx="90249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0EDB2E-BB81-4394-A3C4-B6A501316BCF}" type="datetimeFigureOut">
              <a:rPr lang="en-US" smtClean="0"/>
              <a:pPr>
                <a:defRPr/>
              </a:pPr>
              <a:t>4/26/2012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8D17B-0256-42B2-B67A-F1FEADD41C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4" y="4800600"/>
            <a:ext cx="16459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4" y="612775"/>
            <a:ext cx="16459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4" y="5367338"/>
            <a:ext cx="16459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86E912-2725-46C5-B454-ECC7D306F9CE}" type="datetimeFigureOut">
              <a:rPr lang="en-US" smtClean="0"/>
              <a:pPr>
                <a:defRPr/>
              </a:pPr>
              <a:t>4/26/2012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558D1F-8C3E-4FF9-8311-D20317D0BC2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2468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600205"/>
            <a:ext cx="24688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356355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C7551F0-D14B-431E-87BC-E7798FD0AD37}" type="datetimeFigureOut">
              <a:rPr lang="en-US" smtClean="0"/>
              <a:pPr>
                <a:defRPr/>
              </a:pPr>
              <a:t>4/26/2012</a:t>
            </a:fld>
            <a:endParaRPr lang="en-US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72600" y="6356355"/>
            <a:ext cx="868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659600" y="6356355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570E8F4-108F-4C66-AA9B-354963F4DD35}" type="slidenum">
              <a:rPr lang="en-US" smtClean="0"/>
              <a:pPr>
                <a:defRPr/>
              </a:pPr>
              <a:t>‹#›</a:t>
            </a:fld>
            <a:endParaRPr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6.png"/><Relationship Id="rId7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0.png"/><Relationship Id="rId7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208788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31200" y="38100"/>
            <a:ext cx="2109788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4" descr="http://t0.gstatic.com/images?q=tbn:ANd9GcTycwoI4oGD_-YyBCU7YGZ-EixUMcpfOQO_EEAKGFV2U8lfEeWVa7HZ-NDjow"/>
          <p:cNvPicPr>
            <a:picLocks noChangeAspect="1" noChangeArrowheads="1"/>
          </p:cNvPicPr>
          <p:nvPr/>
        </p:nvPicPr>
        <p:blipFill>
          <a:blip r:embed="rId4" cstate="print"/>
          <a:srcRect l="9114" t="26724" r="8861" b="26192"/>
          <a:stretch>
            <a:fillRect/>
          </a:stretch>
        </p:blipFill>
        <p:spPr bwMode="auto">
          <a:xfrm>
            <a:off x="23334663" y="687388"/>
            <a:ext cx="36004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E:\Images\1776 Wils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59734"/>
            <a:ext cx="6935168" cy="41725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16" descr="E:\Images\1776 Roof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" r="2212"/>
          <a:stretch/>
        </p:blipFill>
        <p:spPr bwMode="auto">
          <a:xfrm>
            <a:off x="11430000" y="1392401"/>
            <a:ext cx="6935168" cy="4171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2011363" y="381000"/>
            <a:ext cx="6905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1776 WILSON BOULEVARD </a:t>
            </a:r>
          </a:p>
        </p:txBody>
      </p:sp>
      <p:sp>
        <p:nvSpPr>
          <p:cNvPr id="10" name="TextBox 17"/>
          <p:cNvSpPr txBox="1">
            <a:spLocks noChangeArrowheads="1"/>
          </p:cNvSpPr>
          <p:nvPr/>
        </p:nvSpPr>
        <p:spPr bwMode="auto">
          <a:xfrm>
            <a:off x="11928475" y="369888"/>
            <a:ext cx="59388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ARLINGTON VIRGINIA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145499" y="2028825"/>
            <a:ext cx="5939367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ubtitle 3"/>
          <p:cNvSpPr txBox="1">
            <a:spLocks/>
          </p:cNvSpPr>
          <p:nvPr/>
        </p:nvSpPr>
        <p:spPr>
          <a:xfrm>
            <a:off x="21259800" y="1981200"/>
            <a:ext cx="5943600" cy="4652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Penn State University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Senior Thesis 2012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Faculty Advisor: Thomas Boothby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Joshua Urban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Structural Option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1031200" y="2052638"/>
            <a:ext cx="5943600" cy="46529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24841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93600" y="76200"/>
            <a:ext cx="24384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5298400" y="685800"/>
            <a:ext cx="685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S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T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R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U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C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T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U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R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A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 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136600" y="2133600"/>
            <a:ext cx="60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DEPTH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8382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chemeClr val="bg1"/>
                </a:solidFill>
              </a:rPr>
              <a:t>SEISMIC DESIGN CONSIDERATIONS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746200" y="76200"/>
            <a:ext cx="32412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 I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N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T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R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O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717254" y="1371600"/>
            <a:ext cx="35458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 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 X</a:t>
            </a:r>
          </a:p>
          <a:p>
            <a:pPr marL="18288"/>
            <a:r>
              <a:rPr lang="en-US" sz="1400" dirty="0" smtClean="0">
                <a:solidFill>
                  <a:schemeClr val="bg1"/>
                </a:solidFill>
              </a:rPr>
              <a:t> I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 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 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783744" y="2667000"/>
            <a:ext cx="31451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P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T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793454" y="4343400"/>
            <a:ext cx="333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793454" y="5410200"/>
            <a:ext cx="3145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U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000" y="2057400"/>
            <a:ext cx="46660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SEISMIC DESIGN CATEGORY 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2000" y="2998113"/>
            <a:ext cx="5106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SEISMIC PROVISIONS AISC 341-05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525000" y="1600200"/>
            <a:ext cx="7690503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SPECIAL MOMENT FRAMES REQUIRED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REDUNCANCY FACTOR = 1.3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(1.2 + 0.2Sds)D + </a:t>
            </a:r>
            <a:r>
              <a:rPr lang="el-GR" dirty="0" smtClean="0">
                <a:solidFill>
                  <a:schemeClr val="bg1"/>
                </a:solidFill>
              </a:rPr>
              <a:t>ρ</a:t>
            </a:r>
            <a:r>
              <a:rPr lang="en-US" dirty="0" err="1" smtClean="0">
                <a:solidFill>
                  <a:schemeClr val="bg1"/>
                </a:solidFill>
              </a:rPr>
              <a:t>Qe</a:t>
            </a:r>
            <a:r>
              <a:rPr lang="en-US" dirty="0" smtClean="0">
                <a:solidFill>
                  <a:schemeClr val="bg1"/>
                </a:solidFill>
              </a:rPr>
              <a:t> + L + 0.2S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(0.9 – 0.2Sds)D + </a:t>
            </a:r>
            <a:r>
              <a:rPr lang="el-GR" dirty="0" smtClean="0">
                <a:solidFill>
                  <a:schemeClr val="bg1"/>
                </a:solidFill>
              </a:rPr>
              <a:t>ρ</a:t>
            </a:r>
            <a:r>
              <a:rPr lang="en-US" dirty="0" err="1" smtClean="0">
                <a:solidFill>
                  <a:schemeClr val="bg1"/>
                </a:solidFill>
              </a:rPr>
              <a:t>Qe</a:t>
            </a:r>
            <a:r>
              <a:rPr lang="en-US" dirty="0" smtClean="0">
                <a:solidFill>
                  <a:schemeClr val="bg1"/>
                </a:solidFill>
              </a:rPr>
              <a:t> + 1.6H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ALLOWABLE STORY DRIFT = 0.02hsx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EQUIVALENT LATERAL FORCE ANALYSIS PERMITTED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0" y="1447800"/>
            <a:ext cx="85820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17526000" y="3780352"/>
            <a:ext cx="617027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SLENDERNESS : Kl/r </a:t>
            </a:r>
            <a:r>
              <a:rPr lang="en-US" dirty="0">
                <a:solidFill>
                  <a:schemeClr val="bg1"/>
                </a:solidFill>
              </a:rPr>
              <a:t>≤</a:t>
            </a:r>
            <a:r>
              <a:rPr lang="en-US" dirty="0" smtClean="0">
                <a:solidFill>
                  <a:schemeClr val="bg1"/>
                </a:solidFill>
              </a:rPr>
              <a:t> 4√E/</a:t>
            </a:r>
            <a:r>
              <a:rPr lang="en-US" dirty="0" err="1" smtClean="0">
                <a:solidFill>
                  <a:schemeClr val="bg1"/>
                </a:solidFill>
              </a:rPr>
              <a:t>Fy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WIDTH/THICKNESS RATIO: b/t ≤ 0.30√E/</a:t>
            </a:r>
            <a:r>
              <a:rPr lang="en-US" dirty="0" err="1" smtClean="0">
                <a:solidFill>
                  <a:schemeClr val="bg1"/>
                </a:solidFill>
              </a:rPr>
              <a:t>Fy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NO SHEAR STUDS IN PROTECTED ZONES</a:t>
            </a:r>
            <a:endParaRPr lang="en-US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1031200" y="2052638"/>
            <a:ext cx="5943600" cy="46529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"/>
            <a:ext cx="250317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93600" y="76200"/>
            <a:ext cx="24384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5298400" y="685800"/>
            <a:ext cx="685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S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T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R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U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C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T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U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R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A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136600" y="2133600"/>
            <a:ext cx="60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DEPTH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838200"/>
            <a:ext cx="5972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chemeClr val="bg1"/>
                </a:solidFill>
              </a:rPr>
              <a:t>CONCRETE REDESIGN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746200" y="76200"/>
            <a:ext cx="32412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 I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N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T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R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O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717254" y="1371600"/>
            <a:ext cx="35458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 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 X</a:t>
            </a:r>
          </a:p>
          <a:p>
            <a:pPr marL="18288"/>
            <a:r>
              <a:rPr lang="en-US" sz="1400" dirty="0" smtClean="0">
                <a:solidFill>
                  <a:schemeClr val="bg1"/>
                </a:solidFill>
              </a:rPr>
              <a:t> I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 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 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783744" y="2667000"/>
            <a:ext cx="31451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P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T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793454" y="4343400"/>
            <a:ext cx="333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793454" y="5410200"/>
            <a:ext cx="3145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U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0379" y="2159913"/>
            <a:ext cx="5309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2502" y="2209800"/>
            <a:ext cx="570220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err="1" smtClean="0">
                <a:solidFill>
                  <a:schemeClr val="bg1"/>
                </a:solidFill>
              </a:rPr>
              <a:t>F’c</a:t>
            </a:r>
            <a:r>
              <a:rPr lang="en-US" dirty="0" smtClean="0">
                <a:solidFill>
                  <a:schemeClr val="bg1"/>
                </a:solidFill>
              </a:rPr>
              <a:t> = 6000 PSI</a:t>
            </a:r>
          </a:p>
          <a:p>
            <a:pPr>
              <a:buFont typeface="Wingdings" pitchFamily="2" charset="2"/>
              <a:buChar char="v"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err="1" smtClean="0">
                <a:solidFill>
                  <a:schemeClr val="bg1"/>
                </a:solidFill>
              </a:rPr>
              <a:t>Fy</a:t>
            </a:r>
            <a:r>
              <a:rPr lang="en-US" dirty="0" smtClean="0">
                <a:solidFill>
                  <a:schemeClr val="bg1"/>
                </a:solidFill>
              </a:rPr>
              <a:t> = 60 KSI</a:t>
            </a:r>
          </a:p>
          <a:p>
            <a:pPr>
              <a:buFont typeface="Wingdings" pitchFamily="2" charset="2"/>
              <a:buChar char="v"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err="1" smtClean="0">
                <a:solidFill>
                  <a:schemeClr val="bg1"/>
                </a:solidFill>
              </a:rPr>
              <a:t>Fpu</a:t>
            </a:r>
            <a:r>
              <a:rPr lang="en-US" dirty="0" smtClean="0">
                <a:solidFill>
                  <a:schemeClr val="bg1"/>
                </a:solidFill>
              </a:rPr>
              <a:t> = 270,000 PSI</a:t>
            </a:r>
          </a:p>
          <a:p>
            <a:pPr>
              <a:buFont typeface="Wingdings" pitchFamily="2" charset="2"/>
              <a:buChar char="v"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7 WIRE STRANDS ½” DIAMETER</a:t>
            </a:r>
          </a:p>
          <a:p>
            <a:pPr>
              <a:buFont typeface="Wingdings" pitchFamily="2" charset="2"/>
              <a:buChar char="v"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60% LOAD BALANCE OF SELF WEIGHT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550" y="2743200"/>
            <a:ext cx="3222440" cy="1774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1150" y="609600"/>
            <a:ext cx="4343400" cy="2899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4140" y="3904405"/>
            <a:ext cx="4340410" cy="2315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1800" y="2286000"/>
            <a:ext cx="4607235" cy="27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0757600" y="2548353"/>
            <a:ext cx="8850500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INCREASE IN MEMBER SIZES</a:t>
            </a:r>
          </a:p>
          <a:p>
            <a:pPr>
              <a:buFont typeface="Wingdings" pitchFamily="2" charset="2"/>
              <a:buChar char="v"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INCREASE IN EDGE REINFORCEMENT</a:t>
            </a:r>
          </a:p>
          <a:p>
            <a:pPr>
              <a:buFont typeface="Wingdings" pitchFamily="2" charset="2"/>
              <a:buChar char="v"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INCREASE IN COLUMN/SLAB CONNECTION REINFORCEMENT</a:t>
            </a:r>
          </a:p>
          <a:p>
            <a:pPr>
              <a:buFont typeface="Wingdings" pitchFamily="2" charset="2"/>
              <a:buChar char="v"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COMPLEX DETAILING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1031200" y="2052638"/>
            <a:ext cx="5943600" cy="46529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24841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93600" y="76200"/>
            <a:ext cx="24384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5298400" y="685800"/>
            <a:ext cx="685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S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T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R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U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C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T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U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R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A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136600" y="2133600"/>
            <a:ext cx="60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DEPTH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8382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chemeClr val="bg1"/>
                </a:solidFill>
              </a:rPr>
              <a:t>COMPOSITE STEEL PRO/CON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71600" y="2209800"/>
            <a:ext cx="52883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LOWER WEIGHT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DECREASED CONSTRUCTION TIME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69772" y="4114800"/>
            <a:ext cx="4345228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ADDITIONAL FIREPROOFING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VIBRATION ISSUES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BELOW GRADE PARKING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0" y="8382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chemeClr val="bg1"/>
                </a:solidFill>
              </a:rPr>
              <a:t>GRAVITY SYSTEM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10600" y="2209800"/>
            <a:ext cx="5347105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FRAMING PLANS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HAND CALCULATIONS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RAM STRUCTURAL SYSTEM MODEL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82800" y="381000"/>
            <a:ext cx="9221321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200" y="838200"/>
            <a:ext cx="9448800" cy="54864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6746200" y="76200"/>
            <a:ext cx="32412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 I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N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T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R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O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717254" y="1371600"/>
            <a:ext cx="35458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 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 X</a:t>
            </a:r>
          </a:p>
          <a:p>
            <a:pPr marL="18288"/>
            <a:r>
              <a:rPr lang="en-US" sz="1400" dirty="0" smtClean="0">
                <a:solidFill>
                  <a:schemeClr val="bg1"/>
                </a:solidFill>
              </a:rPr>
              <a:t> I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 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 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783744" y="2667000"/>
            <a:ext cx="31451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P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T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793454" y="4343400"/>
            <a:ext cx="333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793454" y="5410200"/>
            <a:ext cx="3145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U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1031200" y="2052638"/>
            <a:ext cx="5943600" cy="46529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24841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93600" y="76200"/>
            <a:ext cx="24384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5298400" y="685800"/>
            <a:ext cx="685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S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T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R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U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C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T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U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R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A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136600" y="2133600"/>
            <a:ext cx="60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DEPTH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8382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chemeClr val="bg1"/>
                </a:solidFill>
              </a:rPr>
              <a:t>RAM STRUCTURAL SYSTEM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0" y="533400"/>
            <a:ext cx="11791666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353800" y="3200400"/>
            <a:ext cx="1194125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914400" y="2209800"/>
            <a:ext cx="9942786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HAND CALCULATION RESULTS USED TO ASSIGN SIZES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CRITERIA SET FOR BEAM/ COLUMN CHECKS AND BEAM DEFLECTION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ECONOMIZE LAYOUTS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746200" y="76200"/>
            <a:ext cx="32412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 I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N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T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R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O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717254" y="1371600"/>
            <a:ext cx="35458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 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 X</a:t>
            </a:r>
          </a:p>
          <a:p>
            <a:pPr marL="18288"/>
            <a:r>
              <a:rPr lang="en-US" sz="1400" dirty="0" smtClean="0">
                <a:solidFill>
                  <a:schemeClr val="bg1"/>
                </a:solidFill>
              </a:rPr>
              <a:t> I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 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 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783744" y="2667000"/>
            <a:ext cx="31451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P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T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793454" y="4343400"/>
            <a:ext cx="333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793454" y="5410200"/>
            <a:ext cx="3145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U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1031200" y="2052638"/>
            <a:ext cx="5943600" cy="46529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24841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93600" y="76200"/>
            <a:ext cx="24384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5298400" y="685800"/>
            <a:ext cx="685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S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T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R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U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C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T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U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R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A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136600" y="2133600"/>
            <a:ext cx="60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DEPTH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8382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chemeClr val="bg1"/>
                </a:solidFill>
              </a:rPr>
              <a:t>MOMENT FRAME LAYOUTS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4400" y="2209800"/>
            <a:ext cx="338804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CONSIDERATIONS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0" y="3200400"/>
            <a:ext cx="5560112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LIMIT DRIFT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AVOID P-DELTA INSTABILITIES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MINIMIZE EFFECTS DUE TO TORSION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MINIMIZE ARCHITECTURAL IMPACTS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10600" y="2186226"/>
            <a:ext cx="2514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</a:t>
            </a:r>
            <a:r>
              <a:rPr lang="en-US" sz="2800" baseline="30000" dirty="0" smtClean="0">
                <a:solidFill>
                  <a:schemeClr val="bg1"/>
                </a:solidFill>
              </a:rPr>
              <a:t>ST</a:t>
            </a:r>
            <a:r>
              <a:rPr lang="en-US" sz="2800" dirty="0" smtClean="0">
                <a:solidFill>
                  <a:schemeClr val="bg1"/>
                </a:solidFill>
              </a:rPr>
              <a:t> LAYOUT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34400" y="3352800"/>
            <a:ext cx="6654322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 BRACED FRAMES AROUND ELEVATOR CORE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PERIMETER MOMENT FRAMES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LARGE TORSION EFFECTS</a:t>
            </a:r>
          </a:p>
        </p:txBody>
      </p:sp>
      <p:pic>
        <p:nvPicPr>
          <p:cNvPr id="16" name="Picture 15" descr="Steel Frame Layout 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392399" y="685800"/>
            <a:ext cx="9256675" cy="5486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610600" y="2186226"/>
            <a:ext cx="2514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2ND LAYOUT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34400" y="3352800"/>
            <a:ext cx="4461478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 BRACE PERIMETER FRAMES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UPLIFT ISSUES AT CORNERS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ARCHITECTURAL IMPACTS</a:t>
            </a:r>
          </a:p>
        </p:txBody>
      </p:sp>
      <p:pic>
        <p:nvPicPr>
          <p:cNvPr id="19" name="Picture 1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600" y="685800"/>
            <a:ext cx="9202994" cy="54864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610600" y="2186226"/>
            <a:ext cx="3048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3rd LAYOUT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34400" y="3352800"/>
            <a:ext cx="5224251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 THREE INTERIOR BRACED CORES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MINIMAL ARCHITECTURAL IMPACT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MINIMAL EFFECT DUE TO TORSION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68600" y="685800"/>
            <a:ext cx="9067800" cy="546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26726872" y="76200"/>
            <a:ext cx="32412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 I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N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T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R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O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717254" y="1371600"/>
            <a:ext cx="35458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 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 X</a:t>
            </a:r>
          </a:p>
          <a:p>
            <a:pPr marL="18288"/>
            <a:r>
              <a:rPr lang="en-US" sz="1400" dirty="0" smtClean="0">
                <a:solidFill>
                  <a:schemeClr val="bg1"/>
                </a:solidFill>
              </a:rPr>
              <a:t> I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 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 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783744" y="2667000"/>
            <a:ext cx="31451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P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T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793454" y="4343400"/>
            <a:ext cx="333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793454" y="5410200"/>
            <a:ext cx="3145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U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7" grpId="0"/>
      <p:bldP spid="17" grpId="1"/>
      <p:bldP spid="18" grpId="0"/>
      <p:bldP spid="18" grpId="1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1031200" y="2052638"/>
            <a:ext cx="5943600" cy="46529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24841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93600" y="76200"/>
            <a:ext cx="24384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5298400" y="685800"/>
            <a:ext cx="685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S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T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R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U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C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T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U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R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A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136600" y="2133600"/>
            <a:ext cx="60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DEPTH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838200"/>
            <a:ext cx="5972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chemeClr val="bg1"/>
                </a:solidFill>
              </a:rPr>
              <a:t>HAND CALCULATIONS</a:t>
            </a:r>
          </a:p>
        </p:txBody>
      </p:sp>
      <p:pic>
        <p:nvPicPr>
          <p:cNvPr id="10" name="Picture 9" descr="Brace Design DA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2514600"/>
            <a:ext cx="7833507" cy="2133600"/>
          </a:xfrm>
          <a:prstGeom prst="rect">
            <a:avLst/>
          </a:prstGeom>
        </p:spPr>
      </p:pic>
      <p:pic>
        <p:nvPicPr>
          <p:cNvPr id="13" name="Picture 12" descr="Braced Fram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20200" y="1066800"/>
            <a:ext cx="6641171" cy="487680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9372600" y="1295400"/>
            <a:ext cx="1219200" cy="0"/>
          </a:xfrm>
          <a:prstGeom prst="straightConnector1">
            <a:avLst/>
          </a:prstGeom>
          <a:ln w="825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448800" y="14478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E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1811000" y="3352800"/>
            <a:ext cx="685800" cy="1219200"/>
          </a:xfrm>
          <a:prstGeom prst="straightConnector1">
            <a:avLst/>
          </a:prstGeom>
          <a:ln w="825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3868400" y="3352800"/>
            <a:ext cx="762000" cy="1295400"/>
          </a:xfrm>
          <a:prstGeom prst="straightConnector1">
            <a:avLst/>
          </a:prstGeom>
          <a:ln w="825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1506200" y="47244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173200" y="4763869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726872" y="76200"/>
            <a:ext cx="32412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 I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N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T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R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O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717254" y="1371600"/>
            <a:ext cx="35458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 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 X</a:t>
            </a:r>
          </a:p>
          <a:p>
            <a:pPr marL="18288"/>
            <a:r>
              <a:rPr lang="en-US" sz="1400" dirty="0" smtClean="0">
                <a:solidFill>
                  <a:schemeClr val="bg1"/>
                </a:solidFill>
              </a:rPr>
              <a:t> I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 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 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783744" y="2667000"/>
            <a:ext cx="31451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P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T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793454" y="4343400"/>
            <a:ext cx="333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793454" y="5410200"/>
            <a:ext cx="3145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U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1866" y="2765137"/>
            <a:ext cx="7509620" cy="1632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8434" y="838200"/>
            <a:ext cx="4476484" cy="15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2239" y="5020764"/>
            <a:ext cx="5065074" cy="122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1031200" y="2052638"/>
            <a:ext cx="5943600" cy="46529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24841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93600" y="76200"/>
            <a:ext cx="24384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5298400" y="685800"/>
            <a:ext cx="685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S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T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R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U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C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T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U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R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A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136600" y="2133600"/>
            <a:ext cx="60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DEPTH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838200"/>
            <a:ext cx="5972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726872" y="76200"/>
            <a:ext cx="32412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 I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N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T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R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O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717254" y="1371600"/>
            <a:ext cx="35458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 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 X</a:t>
            </a:r>
          </a:p>
          <a:p>
            <a:pPr marL="18288"/>
            <a:r>
              <a:rPr lang="en-US" sz="1400" dirty="0" smtClean="0">
                <a:solidFill>
                  <a:schemeClr val="bg1"/>
                </a:solidFill>
              </a:rPr>
              <a:t> I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 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 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783744" y="2667000"/>
            <a:ext cx="31451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P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T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793454" y="4343400"/>
            <a:ext cx="333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793454" y="5410200"/>
            <a:ext cx="3145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U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1978" y="2020668"/>
            <a:ext cx="5560112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LIMIT DRIFT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AVOID P-DELTA INSTABILITIES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MINIMIZE EFFECTS DUE TO TORSION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MINIMIZE ARCHITECTURAL IMPACTS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1241284"/>
            <a:ext cx="4336062" cy="1899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 descr="Stiffness Dat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163800" y="1880175"/>
            <a:ext cx="7891153" cy="27432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159" y="3991451"/>
            <a:ext cx="5150866" cy="1227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1031200" y="2052638"/>
            <a:ext cx="5943600" cy="46529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24841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93600" y="76200"/>
            <a:ext cx="24384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5603200" y="609600"/>
            <a:ext cx="685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C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M</a:t>
            </a:r>
          </a:p>
          <a:p>
            <a:endParaRPr lang="en-US" sz="3600" b="1" dirty="0">
              <a:solidFill>
                <a:schemeClr val="bg1"/>
              </a:solidFill>
            </a:endParaRPr>
          </a:p>
          <a:p>
            <a:r>
              <a:rPr lang="en-US" sz="3600" b="1" dirty="0" smtClean="0">
                <a:solidFill>
                  <a:schemeClr val="bg1"/>
                </a:solidFill>
              </a:rPr>
              <a:t>B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R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E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A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D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T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H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838200"/>
            <a:ext cx="5972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chemeClr val="bg1"/>
                </a:solidFill>
              </a:rPr>
              <a:t>OVERVIEW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1905000"/>
            <a:ext cx="526637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DON’T EXTEND SCHEDULE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COMPARE COSTS AND DURATIONS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DEVELOP CRITICAL PATHS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726872" y="76200"/>
            <a:ext cx="32412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 I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N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T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R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O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717254" y="1371600"/>
            <a:ext cx="35458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 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 X</a:t>
            </a:r>
          </a:p>
          <a:p>
            <a:pPr marL="18288"/>
            <a:r>
              <a:rPr lang="en-US" sz="1400" dirty="0" smtClean="0">
                <a:solidFill>
                  <a:schemeClr val="bg1"/>
                </a:solidFill>
              </a:rPr>
              <a:t> I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 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 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783744" y="2667000"/>
            <a:ext cx="31451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P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T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793454" y="4343400"/>
            <a:ext cx="333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793454" y="5410200"/>
            <a:ext cx="3145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U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00800" y="838200"/>
            <a:ext cx="4254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CONCRETE SCHEDULE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58269" y="1705409"/>
            <a:ext cx="698153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FOLLOWS FORMAT OF ORIGINAL SCHEDULE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UPDATED DURATIONS BASED ON INCREASE IN MATERIALS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SUPERSTRUCTURE SCHEDULE EXTENDED 4 DAYS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$1.7 MILLION INCREASE IN COST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925800" y="838200"/>
            <a:ext cx="3362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STEEL SCHEDULE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230600" y="1536131"/>
            <a:ext cx="698153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TWO CRANES, KEEP NORTH AND SOUTH ZONES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TAKEOFFS PERFORMED BY HAND ON TYPICAL BAYS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SUPERSTRUCTURE SCHEDULE SHORTENED BY 10 DAYS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$625,000 INCREASE IN COST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1031200" y="2052638"/>
            <a:ext cx="5943600" cy="46529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24841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0" y="76200"/>
            <a:ext cx="22098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984200" y="1600200"/>
            <a:ext cx="60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BREADTH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298400" y="304800"/>
            <a:ext cx="685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S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USTA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 I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N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AB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L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E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838200"/>
            <a:ext cx="5972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chemeClr val="bg1"/>
                </a:solidFill>
              </a:rPr>
              <a:t>OVERVIEW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2057400"/>
            <a:ext cx="5264198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 MAINTAIN LEED PLATINUM RATING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PRIORITY LIST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NEW SITE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ENERGY PERFORMANCE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HVAC LOADS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1905000"/>
            <a:ext cx="1255350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6726872" y="76200"/>
            <a:ext cx="32412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 I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N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T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R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O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717254" y="1371600"/>
            <a:ext cx="35458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 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 X</a:t>
            </a:r>
          </a:p>
          <a:p>
            <a:pPr marL="18288"/>
            <a:r>
              <a:rPr lang="en-US" sz="1400" dirty="0" smtClean="0">
                <a:solidFill>
                  <a:schemeClr val="bg1"/>
                </a:solidFill>
              </a:rPr>
              <a:t> I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 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 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783744" y="2667000"/>
            <a:ext cx="31451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P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T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793454" y="4343400"/>
            <a:ext cx="333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793454" y="5410200"/>
            <a:ext cx="3145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U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1031200" y="2052638"/>
            <a:ext cx="5943600" cy="46529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24841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0" y="76200"/>
            <a:ext cx="22098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984200" y="1600200"/>
            <a:ext cx="60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BREADTH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298400" y="304800"/>
            <a:ext cx="685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S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USTA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 I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N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AB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L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E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838200"/>
            <a:ext cx="5972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chemeClr val="bg1"/>
                </a:solidFill>
              </a:rPr>
              <a:t>NEW SITE LOCATION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2057400"/>
            <a:ext cx="4693657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CENTRAL DISTRICT OAKLAND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BROWNFIELD OPPORTUNITIES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REDUCE TRAFFIC IMPACT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HEAT ISLAND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752600"/>
            <a:ext cx="1143907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6726872" y="76200"/>
            <a:ext cx="32412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 I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N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T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R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O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00" y="1371600"/>
            <a:ext cx="35458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 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 X</a:t>
            </a:r>
          </a:p>
          <a:p>
            <a:pPr marL="18288"/>
            <a:r>
              <a:rPr lang="en-US" sz="1400" dirty="0" smtClean="0">
                <a:solidFill>
                  <a:schemeClr val="bg1"/>
                </a:solidFill>
              </a:rPr>
              <a:t> I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 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 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736490" y="2667000"/>
            <a:ext cx="31451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P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T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746200" y="4343400"/>
            <a:ext cx="333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746200" y="5410200"/>
            <a:ext cx="3145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U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208788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31200" y="38100"/>
            <a:ext cx="2109788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4" descr="http://t0.gstatic.com/images?q=tbn:ANd9GcTycwoI4oGD_-YyBCU7YGZ-EixUMcpfOQO_EEAKGFV2U8lfEeWVa7HZ-NDjow"/>
          <p:cNvPicPr>
            <a:picLocks noChangeAspect="1" noChangeArrowheads="1"/>
          </p:cNvPicPr>
          <p:nvPr/>
        </p:nvPicPr>
        <p:blipFill>
          <a:blip r:embed="rId4" cstate="print"/>
          <a:srcRect l="9114" t="26724" r="8861" b="26192"/>
          <a:stretch>
            <a:fillRect/>
          </a:stretch>
        </p:blipFill>
        <p:spPr bwMode="auto">
          <a:xfrm>
            <a:off x="23334663" y="687388"/>
            <a:ext cx="36004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734175" y="381000"/>
            <a:ext cx="728827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PRESENTATION OVERVIEW 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145499" y="2028825"/>
            <a:ext cx="5939367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ubtitle 3"/>
          <p:cNvSpPr txBox="1">
            <a:spLocks/>
          </p:cNvSpPr>
          <p:nvPr/>
        </p:nvSpPr>
        <p:spPr>
          <a:xfrm>
            <a:off x="21259800" y="1981200"/>
            <a:ext cx="5943600" cy="4652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Penn State University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Senior Thesis 2012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Faculty Advisor: Thomas Boothby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Joshua Urban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Structural Option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7000" y="1597938"/>
            <a:ext cx="784573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BUILDING INTRODUCTION AND EXISTING INFORMATION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PROPOSAL OVERVIEW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STRUCTURAL DEPTH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CONSTRUCTION MANAGEMENT BREADTH SUMMARY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SUSTAINABILITY BREADTH</a:t>
            </a:r>
          </a:p>
        </p:txBody>
      </p:sp>
    </p:spTree>
    <p:extLst>
      <p:ext uri="{BB962C8B-B14F-4D97-AF65-F5344CB8AC3E}">
        <p14:creationId xmlns:p14="http://schemas.microsoft.com/office/powerpoint/2010/main" val="416851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1031200" y="2052638"/>
            <a:ext cx="5943600" cy="46529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24841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0" y="76200"/>
            <a:ext cx="22098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984200" y="1600200"/>
            <a:ext cx="60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BREADTH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298400" y="304800"/>
            <a:ext cx="685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S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USTA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 I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N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AB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L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E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838200"/>
            <a:ext cx="5972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chemeClr val="bg1"/>
                </a:solidFill>
              </a:rPr>
              <a:t>SOLAR PANEL ANALYSIS</a:t>
            </a:r>
          </a:p>
        </p:txBody>
      </p:sp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609600"/>
            <a:ext cx="5943600" cy="58089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" y="1600200"/>
            <a:ext cx="5042150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176 PANELS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2 COMBINER BOXES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8 PER STRING, 22 STRINGS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TOTAL SYSTEM SIZE OF 38.72KW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 b="3567"/>
          <a:stretch>
            <a:fillRect/>
          </a:stretch>
        </p:blipFill>
        <p:spPr bwMode="auto">
          <a:xfrm rot="5400000">
            <a:off x="9378240" y="-767640"/>
            <a:ext cx="5029200" cy="824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18010213" y="-789012"/>
            <a:ext cx="4953000" cy="835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62000" y="4343400"/>
            <a:ext cx="489909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PEAK SUN HOURS DETERMINED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20% ASSUMED LOSSES TO AC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000" y="5750004"/>
            <a:ext cx="41944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HAND CALCS VS PV WATTS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1600" y="4038600"/>
            <a:ext cx="1399183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039600" y="1828800"/>
            <a:ext cx="7543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6726872" y="76200"/>
            <a:ext cx="32412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 I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N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T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R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O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670000" y="1371600"/>
            <a:ext cx="35458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 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 X</a:t>
            </a:r>
          </a:p>
          <a:p>
            <a:pPr marL="18288"/>
            <a:r>
              <a:rPr lang="en-US" sz="1400" dirty="0" smtClean="0">
                <a:solidFill>
                  <a:schemeClr val="bg1"/>
                </a:solidFill>
              </a:rPr>
              <a:t> I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 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 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736490" y="2667000"/>
            <a:ext cx="31451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P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T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746200" y="4343400"/>
            <a:ext cx="333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746200" y="5410200"/>
            <a:ext cx="3145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U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1031200" y="2052638"/>
            <a:ext cx="5943600" cy="46529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24841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0" y="76200"/>
            <a:ext cx="22098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984200" y="1600200"/>
            <a:ext cx="60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BREADTH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298400" y="304800"/>
            <a:ext cx="685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S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USTA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 I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N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AB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L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E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838200"/>
            <a:ext cx="5972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chemeClr val="bg1"/>
                </a:solidFill>
              </a:rPr>
              <a:t>SOLAR PANEL ANALYSIS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0" y="2109787"/>
            <a:ext cx="3388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CONSIDERATIONS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19200" y="2971800"/>
            <a:ext cx="596047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ITC GRANT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ANNUAL UTILITY RATE INCREASES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OPERATION AND MAINTENANCE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METER AND INVERTER REPLACEMENTS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PRODUCTION DECREASES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1600200"/>
            <a:ext cx="1001268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199" y="3733800"/>
            <a:ext cx="6501839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68599" y="3962400"/>
            <a:ext cx="458038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6726872" y="76200"/>
            <a:ext cx="32412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 I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N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T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R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O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70000" y="1371600"/>
            <a:ext cx="35458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 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 X</a:t>
            </a:r>
          </a:p>
          <a:p>
            <a:pPr marL="18288"/>
            <a:r>
              <a:rPr lang="en-US" sz="1400" dirty="0" smtClean="0">
                <a:solidFill>
                  <a:schemeClr val="bg1"/>
                </a:solidFill>
              </a:rPr>
              <a:t> I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 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 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736490" y="2667000"/>
            <a:ext cx="31451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P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T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746200" y="4343400"/>
            <a:ext cx="333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746200" y="5410200"/>
            <a:ext cx="3145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U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1031200" y="2052638"/>
            <a:ext cx="5943600" cy="46529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24841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0" y="76200"/>
            <a:ext cx="22098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984200" y="1600200"/>
            <a:ext cx="60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BREADTH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298400" y="304800"/>
            <a:ext cx="685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S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USTA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 I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N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AB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L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E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838200"/>
            <a:ext cx="5972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chemeClr val="bg1"/>
                </a:solidFill>
              </a:rPr>
              <a:t>SOLAR PANEL ANALYSIS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0" y="2109787"/>
            <a:ext cx="5122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GREEN ROOF INTEGRATION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19200" y="2971800"/>
            <a:ext cx="8664295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SOLAR PANELS INSTALLED OVER EXTENSIVE GREEN ROOF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PANELS SHADE VEGETATION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GREEN ROOF COOLS SOLAR PANELS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UP TO 6% MORE EFFICIENT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78920" y="1524000"/>
            <a:ext cx="5035085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658600" y="3657600"/>
            <a:ext cx="504952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7470120" y="1371600"/>
            <a:ext cx="6282938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CHECK EXISTING EFFICIENCY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USE 3% EFFICIENCY INCREASE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CALCULATE NEW SYSTEM SIZE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INCLUDE GREEN ROOF ADDITION IN COST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526000" y="4191000"/>
            <a:ext cx="694805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PAYBACK PERIOD : 23 YEARS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31 YEARS TO PROVIDE COST SAVINGS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OVER NON INTEGRATED SYSTEM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726872" y="76200"/>
            <a:ext cx="32412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 I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N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T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R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O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70000" y="1371600"/>
            <a:ext cx="35458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 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 X</a:t>
            </a:r>
          </a:p>
          <a:p>
            <a:pPr marL="18288"/>
            <a:r>
              <a:rPr lang="en-US" sz="1400" dirty="0" smtClean="0">
                <a:solidFill>
                  <a:schemeClr val="bg1"/>
                </a:solidFill>
              </a:rPr>
              <a:t> I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 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 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736490" y="2667000"/>
            <a:ext cx="31451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P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T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746200" y="4343400"/>
            <a:ext cx="333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746200" y="5410200"/>
            <a:ext cx="3145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U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1031200" y="2052638"/>
            <a:ext cx="5943600" cy="46529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24841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0" y="76200"/>
            <a:ext cx="22098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984200" y="1600200"/>
            <a:ext cx="60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BREADTH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298400" y="304800"/>
            <a:ext cx="685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S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USTA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 I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N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AB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L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E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8382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chemeClr val="bg1"/>
                </a:solidFill>
              </a:rPr>
              <a:t>HEATING AND COOLING LOADS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6800" y="2133600"/>
            <a:ext cx="8188780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LOADS CALCULATED FOR SOUTH FACING OFFICE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FOLLOWED ASHRAE HANDBOOK FUNDAMENTALS (2009)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EXISTING ARLINGTON LOADS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COMPARISONS</a:t>
            </a:r>
          </a:p>
        </p:txBody>
      </p:sp>
      <p:pic>
        <p:nvPicPr>
          <p:cNvPr id="14" name="Picture 13" descr="Cooling Load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10800" y="1600200"/>
            <a:ext cx="9715870" cy="1752600"/>
          </a:xfrm>
          <a:prstGeom prst="rect">
            <a:avLst/>
          </a:prstGeom>
        </p:spPr>
      </p:pic>
      <p:pic>
        <p:nvPicPr>
          <p:cNvPr id="19" name="Picture 18" descr="Heating Load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10799" y="3810000"/>
            <a:ext cx="3255145" cy="1905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3792200" y="3810000"/>
            <a:ext cx="5148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SIMPLIFYING ASSUMPTIONS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173200" y="4539496"/>
            <a:ext cx="7812139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STEADY STATE CONDITIONS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SINGLE OUTSIDE TEMPERATURE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NO HEAT GAIN FROM SOLAR OR INTERNAL SOURCES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726872" y="76200"/>
            <a:ext cx="32412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 I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N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T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R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O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70000" y="1371600"/>
            <a:ext cx="35458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 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 X</a:t>
            </a:r>
          </a:p>
          <a:p>
            <a:pPr marL="18288"/>
            <a:r>
              <a:rPr lang="en-US" sz="1400" dirty="0" smtClean="0">
                <a:solidFill>
                  <a:schemeClr val="bg1"/>
                </a:solidFill>
              </a:rPr>
              <a:t> I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 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 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736490" y="2667000"/>
            <a:ext cx="31451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P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T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746200" y="4343400"/>
            <a:ext cx="333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746200" y="5410200"/>
            <a:ext cx="3145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U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1031200" y="2052638"/>
            <a:ext cx="5943600" cy="46529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27127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5800" y="838200"/>
            <a:ext cx="5972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3200400"/>
            <a:ext cx="10113859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CONCRETE STRUCTURE : INCREASED WEIGHT AND REINFORCEMENT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STEEL REDESIGN : 3 INTERIOR SPECIALLY BRACED FRAME CORES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MINIMIZED EFFECTS DUE TO TORSION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PERMISSIBLE DRIFT VALUES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2109787"/>
            <a:ext cx="3903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STRUCTURAL DEPTH</a:t>
            </a:r>
          </a:p>
        </p:txBody>
      </p:sp>
      <p:pic>
        <p:nvPicPr>
          <p:cNvPr id="10" name="Picture 9" descr="Final Steel Structure 3D 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49200" y="533400"/>
            <a:ext cx="10210800" cy="57172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0" y="3200400"/>
            <a:ext cx="5510035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NORTH AND SOUTH CONSTRUCTION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FASTER CONSTRUCTION TIME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LOWER COST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2109787"/>
            <a:ext cx="7558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CONSTRUCTION MANAGEMENT BREADTH</a:t>
            </a:r>
          </a:p>
        </p:txBody>
      </p:sp>
      <p:pic>
        <p:nvPicPr>
          <p:cNvPr id="14" name="Picture 13" descr="Steel Schedu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25200" y="354428"/>
            <a:ext cx="11277600" cy="61987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2000" y="2895600"/>
            <a:ext cx="584179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LEED SITE OPPORTUNITIES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GREEN ROOF PERFORMANCE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PHOTOVOLTAIC PANEL PERFORMANCE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HEATING AND COOLING LOADS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LEED RATING MAINTAINED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2000" y="2109787"/>
            <a:ext cx="4856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SUSTAINABILITY BREADTH</a:t>
            </a:r>
          </a:p>
        </p:txBody>
      </p:sp>
      <p:pic>
        <p:nvPicPr>
          <p:cNvPr id="17" name="Picture 16" descr="1776 Roof.jpg"/>
          <p:cNvPicPr>
            <a:picLocks noChangeAspect="1"/>
          </p:cNvPicPr>
          <p:nvPr/>
        </p:nvPicPr>
        <p:blipFill>
          <a:blip r:embed="rId5" cstate="print"/>
          <a:srcRect l="3165"/>
          <a:stretch>
            <a:fillRect/>
          </a:stretch>
        </p:blipFill>
        <p:spPr>
          <a:xfrm>
            <a:off x="11125200" y="609600"/>
            <a:ext cx="11506200" cy="5671671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2" grpId="1"/>
      <p:bldP spid="13" grpId="0"/>
      <p:bldP spid="13" grpId="1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1031200" y="2052638"/>
            <a:ext cx="5943600" cy="46529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21031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5603200" y="609600"/>
            <a:ext cx="685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C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M</a:t>
            </a:r>
          </a:p>
          <a:p>
            <a:endParaRPr lang="en-US" sz="3600" b="1" dirty="0">
              <a:solidFill>
                <a:schemeClr val="bg1"/>
              </a:solidFill>
            </a:endParaRPr>
          </a:p>
          <a:p>
            <a:r>
              <a:rPr lang="en-US" sz="3600" b="1" dirty="0" smtClean="0">
                <a:solidFill>
                  <a:schemeClr val="bg1"/>
                </a:solidFill>
              </a:rPr>
              <a:t>B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R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E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A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D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T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H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43731" y="2249269"/>
            <a:ext cx="5972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chemeClr val="bg1"/>
                </a:solidFill>
              </a:rPr>
              <a:t>THANK YOU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143000"/>
            <a:ext cx="6934200" cy="4191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58800" y="1143000"/>
            <a:ext cx="6934200" cy="419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TextBox 17"/>
          <p:cNvSpPr txBox="1"/>
          <p:nvPr/>
        </p:nvSpPr>
        <p:spPr>
          <a:xfrm>
            <a:off x="8077200" y="5562600"/>
            <a:ext cx="5972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chemeClr val="bg1"/>
                </a:solidFill>
              </a:rPr>
              <a:t>QUESTIONS/COMMENTS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12200" y="1952625"/>
            <a:ext cx="579120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59800" y="0"/>
            <a:ext cx="2109788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4" descr="http://t0.gstatic.com/images?q=tbn:ANd9GcTycwoI4oGD_-YyBCU7YGZ-EixUMcpfOQO_EEAKGFV2U8lfEeWVa7HZ-NDjow"/>
          <p:cNvPicPr>
            <a:picLocks noChangeAspect="1" noChangeArrowheads="1"/>
          </p:cNvPicPr>
          <p:nvPr/>
        </p:nvPicPr>
        <p:blipFill>
          <a:blip r:embed="rId7" cstate="print"/>
          <a:srcRect l="9114" t="26724" r="8861" b="26192"/>
          <a:stretch>
            <a:fillRect/>
          </a:stretch>
        </p:blipFill>
        <p:spPr bwMode="auto">
          <a:xfrm>
            <a:off x="23602950" y="533400"/>
            <a:ext cx="36004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Subtitle 3"/>
          <p:cNvSpPr txBox="1">
            <a:spLocks/>
          </p:cNvSpPr>
          <p:nvPr/>
        </p:nvSpPr>
        <p:spPr>
          <a:xfrm>
            <a:off x="21564600" y="1981200"/>
            <a:ext cx="5943600" cy="4652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Penn State University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Senior Thesis 2012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Faculty Advisor: Thomas Boothby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Joshua Urban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Structural Option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1031200" y="2052638"/>
            <a:ext cx="5943600" cy="46529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21031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5603200" y="609600"/>
            <a:ext cx="685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C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M</a:t>
            </a:r>
          </a:p>
          <a:p>
            <a:endParaRPr lang="en-US" sz="3600" b="1" dirty="0">
              <a:solidFill>
                <a:schemeClr val="bg1"/>
              </a:solidFill>
            </a:endParaRPr>
          </a:p>
          <a:p>
            <a:r>
              <a:rPr lang="en-US" sz="3600" b="1" dirty="0" smtClean="0">
                <a:solidFill>
                  <a:schemeClr val="bg1"/>
                </a:solidFill>
              </a:rPr>
              <a:t>B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R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E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A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D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T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H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12200" y="1952625"/>
            <a:ext cx="579120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59800" y="0"/>
            <a:ext cx="2109788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4" descr="http://t0.gstatic.com/images?q=tbn:ANd9GcTycwoI4oGD_-YyBCU7YGZ-EixUMcpfOQO_EEAKGFV2U8lfEeWVa7HZ-NDjow"/>
          <p:cNvPicPr>
            <a:picLocks noChangeAspect="1" noChangeArrowheads="1"/>
          </p:cNvPicPr>
          <p:nvPr/>
        </p:nvPicPr>
        <p:blipFill>
          <a:blip r:embed="rId5" cstate="print"/>
          <a:srcRect l="9114" t="26724" r="8861" b="26192"/>
          <a:stretch>
            <a:fillRect/>
          </a:stretch>
        </p:blipFill>
        <p:spPr bwMode="auto">
          <a:xfrm>
            <a:off x="23602950" y="533400"/>
            <a:ext cx="36004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Subtitle 3"/>
          <p:cNvSpPr txBox="1">
            <a:spLocks/>
          </p:cNvSpPr>
          <p:nvPr/>
        </p:nvSpPr>
        <p:spPr>
          <a:xfrm>
            <a:off x="21564600" y="1981200"/>
            <a:ext cx="5943600" cy="4652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Penn State University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Senior Thesis 2012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Faculty Advisor: Thomas Boothby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Joshua Urban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Structural Option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29400" y="83819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chemeClr val="bg1"/>
                </a:solidFill>
              </a:rPr>
              <a:t>CONNECTION CONSIDERATIONS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80838" y="2558296"/>
            <a:ext cx="10087762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REQUIRED TENSION STRENGTH : </a:t>
            </a:r>
            <a:r>
              <a:rPr lang="en-US" dirty="0" err="1" smtClean="0">
                <a:solidFill>
                  <a:schemeClr val="bg1"/>
                </a:solidFill>
              </a:rPr>
              <a:t>RyFyAg</a:t>
            </a:r>
            <a:r>
              <a:rPr lang="en-US" dirty="0" smtClean="0">
                <a:solidFill>
                  <a:schemeClr val="bg1"/>
                </a:solidFill>
              </a:rPr>
              <a:t> OR MAXIMUM LOAD EFFECT</a:t>
            </a:r>
          </a:p>
          <a:p>
            <a:pPr>
              <a:buFont typeface="Wingdings" pitchFamily="2" charset="2"/>
              <a:buChar char="v"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REQUIRED FLEXURAL STRENGTH : 1.1RyMp</a:t>
            </a:r>
          </a:p>
          <a:p>
            <a:pPr>
              <a:buFont typeface="Wingdings" pitchFamily="2" charset="2"/>
              <a:buChar char="v"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REQUIRED COMPRESSIVE STRENGTH : 1.1RyPn</a:t>
            </a:r>
          </a:p>
        </p:txBody>
      </p:sp>
    </p:spTree>
    <p:extLst>
      <p:ext uri="{BB962C8B-B14F-4D97-AF65-F5344CB8AC3E}">
        <p14:creationId xmlns:p14="http://schemas.microsoft.com/office/powerpoint/2010/main" val="25978851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1031200" y="2052638"/>
            <a:ext cx="5943600" cy="46529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21031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5603200" y="609600"/>
            <a:ext cx="685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C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M</a:t>
            </a:r>
          </a:p>
          <a:p>
            <a:endParaRPr lang="en-US" sz="3600" b="1" dirty="0">
              <a:solidFill>
                <a:schemeClr val="bg1"/>
              </a:solidFill>
            </a:endParaRPr>
          </a:p>
          <a:p>
            <a:r>
              <a:rPr lang="en-US" sz="3600" b="1" dirty="0" smtClean="0">
                <a:solidFill>
                  <a:schemeClr val="bg1"/>
                </a:solidFill>
              </a:rPr>
              <a:t>B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R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E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A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D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T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H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12200" y="1952625"/>
            <a:ext cx="579120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59800" y="0"/>
            <a:ext cx="2109788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4" descr="http://t0.gstatic.com/images?q=tbn:ANd9GcTycwoI4oGD_-YyBCU7YGZ-EixUMcpfOQO_EEAKGFV2U8lfEeWVa7HZ-NDjow"/>
          <p:cNvPicPr>
            <a:picLocks noChangeAspect="1" noChangeArrowheads="1"/>
          </p:cNvPicPr>
          <p:nvPr/>
        </p:nvPicPr>
        <p:blipFill>
          <a:blip r:embed="rId5" cstate="print"/>
          <a:srcRect l="9114" t="26724" r="8861" b="26192"/>
          <a:stretch>
            <a:fillRect/>
          </a:stretch>
        </p:blipFill>
        <p:spPr bwMode="auto">
          <a:xfrm>
            <a:off x="23602950" y="533400"/>
            <a:ext cx="36004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Subtitle 3"/>
          <p:cNvSpPr txBox="1">
            <a:spLocks/>
          </p:cNvSpPr>
          <p:nvPr/>
        </p:nvSpPr>
        <p:spPr>
          <a:xfrm>
            <a:off x="21564600" y="1981200"/>
            <a:ext cx="5943600" cy="4652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Penn State University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Senior Thesis 2012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Faculty Advisor: Thomas Boothby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Joshua Urban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Structural Option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1417637"/>
            <a:ext cx="9959975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9372600" y="5334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chemeClr val="bg1"/>
                </a:solidFill>
              </a:rPr>
              <a:t>SEISMIC LOADS</a:t>
            </a:r>
          </a:p>
        </p:txBody>
      </p:sp>
    </p:spTree>
    <p:extLst>
      <p:ext uri="{BB962C8B-B14F-4D97-AF65-F5344CB8AC3E}">
        <p14:creationId xmlns:p14="http://schemas.microsoft.com/office/powerpoint/2010/main" val="25978851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1031200" y="2052638"/>
            <a:ext cx="5943600" cy="46529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21031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5603200" y="609600"/>
            <a:ext cx="685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C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M</a:t>
            </a:r>
          </a:p>
          <a:p>
            <a:endParaRPr lang="en-US" sz="3600" b="1" dirty="0">
              <a:solidFill>
                <a:schemeClr val="bg1"/>
              </a:solidFill>
            </a:endParaRPr>
          </a:p>
          <a:p>
            <a:r>
              <a:rPr lang="en-US" sz="3600" b="1" dirty="0" smtClean="0">
                <a:solidFill>
                  <a:schemeClr val="bg1"/>
                </a:solidFill>
              </a:rPr>
              <a:t>B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R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E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A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D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T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H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12200" y="1952625"/>
            <a:ext cx="579120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59800" y="0"/>
            <a:ext cx="2109788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4" descr="http://t0.gstatic.com/images?q=tbn:ANd9GcTycwoI4oGD_-YyBCU7YGZ-EixUMcpfOQO_EEAKGFV2U8lfEeWVa7HZ-NDjow"/>
          <p:cNvPicPr>
            <a:picLocks noChangeAspect="1" noChangeArrowheads="1"/>
          </p:cNvPicPr>
          <p:nvPr/>
        </p:nvPicPr>
        <p:blipFill>
          <a:blip r:embed="rId5" cstate="print"/>
          <a:srcRect l="9114" t="26724" r="8861" b="26192"/>
          <a:stretch>
            <a:fillRect/>
          </a:stretch>
        </p:blipFill>
        <p:spPr bwMode="auto">
          <a:xfrm>
            <a:off x="23602950" y="533400"/>
            <a:ext cx="36004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Subtitle 3"/>
          <p:cNvSpPr txBox="1">
            <a:spLocks/>
          </p:cNvSpPr>
          <p:nvPr/>
        </p:nvSpPr>
        <p:spPr>
          <a:xfrm>
            <a:off x="21564600" y="1981200"/>
            <a:ext cx="5943600" cy="4652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Penn State University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Senior Thesis 2012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Faculty Advisor: Thomas Boothby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Joshua Urban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Structural Option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15200" y="5334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chemeClr val="bg1"/>
                </a:solidFill>
              </a:rPr>
              <a:t>BRACED MOMENT FRAMES</a:t>
            </a:r>
          </a:p>
        </p:txBody>
      </p:sp>
      <p:pic>
        <p:nvPicPr>
          <p:cNvPr id="13" name="Picture 12" descr="Braced Frame On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49400" y="914400"/>
            <a:ext cx="2209800" cy="5497982"/>
          </a:xfrm>
          <a:prstGeom prst="rect">
            <a:avLst/>
          </a:prstGeom>
        </p:spPr>
      </p:pic>
      <p:pic>
        <p:nvPicPr>
          <p:cNvPr id="14" name="Picture 13" descr="Braced Frame Tw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220200" y="1295399"/>
            <a:ext cx="3048000" cy="511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8851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1031200" y="2052638"/>
            <a:ext cx="5943600" cy="46529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593"/>
            <a:ext cx="24841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3" cstate="print"/>
          <a:srcRect t="1124"/>
          <a:stretch>
            <a:fillRect/>
          </a:stretch>
        </p:blipFill>
        <p:spPr bwMode="auto">
          <a:xfrm>
            <a:off x="24993600" y="76200"/>
            <a:ext cx="24384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5679400" y="117693"/>
            <a:ext cx="543739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 I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N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T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R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O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D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U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C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T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 I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O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N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1371600"/>
            <a:ext cx="65972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LOCATED IN  ARLINGTON  COUNTY, VIRGINIA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63000" y="457200"/>
            <a:ext cx="12223322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90600" y="2042279"/>
            <a:ext cx="675659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CLASS A OFFICE WITH RETAIL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249,000 SF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5 STORIES WITH 3 ½ BELOW GRADE PARKING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$63.5 MILLION CONTRACT VALUE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DESIGN-BID-BOND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5369004"/>
            <a:ext cx="40767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 C-O-2.5 ZONING DISTRICT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SEPARATE MIXED USE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685800"/>
            <a:ext cx="5972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chemeClr val="bg1"/>
                </a:solidFill>
              </a:rPr>
              <a:t>BUILDING STATISTICS</a:t>
            </a:r>
            <a:endParaRPr lang="en-US" sz="3600" u="sng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670000" y="76200"/>
            <a:ext cx="32412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 I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N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T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R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O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70000" y="1371600"/>
            <a:ext cx="35458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 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 X</a:t>
            </a:r>
          </a:p>
          <a:p>
            <a:pPr marL="18288"/>
            <a:r>
              <a:rPr lang="en-US" sz="1400" dirty="0" smtClean="0">
                <a:solidFill>
                  <a:schemeClr val="bg1"/>
                </a:solidFill>
              </a:rPr>
              <a:t> I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 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 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736490" y="2667000"/>
            <a:ext cx="31451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P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T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746200" y="4343400"/>
            <a:ext cx="333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746200" y="5410200"/>
            <a:ext cx="3145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U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5200" y="304800"/>
            <a:ext cx="15811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5200" y="1666875"/>
            <a:ext cx="162877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75" y="2667000"/>
            <a:ext cx="1447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5200" y="3886200"/>
            <a:ext cx="1638300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9412" y="5257800"/>
            <a:ext cx="28098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4225" y="5935682"/>
            <a:ext cx="200025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1031200" y="2052638"/>
            <a:ext cx="5943600" cy="46529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24841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3" cstate="print"/>
          <a:srcRect t="1124"/>
          <a:stretch>
            <a:fillRect/>
          </a:stretch>
        </p:blipFill>
        <p:spPr bwMode="auto">
          <a:xfrm>
            <a:off x="24993600" y="76200"/>
            <a:ext cx="24384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5679400" y="117693"/>
            <a:ext cx="543739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 I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N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T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R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O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D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U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C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T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 I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O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N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pic>
        <p:nvPicPr>
          <p:cNvPr id="6" name="Picture 5" descr="1776 Wils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1447800"/>
            <a:ext cx="6935168" cy="41725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53400" y="4572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chemeClr val="bg1"/>
                </a:solidFill>
              </a:rPr>
              <a:t>ARCHITECTURE AND SUSTAINABILITY</a:t>
            </a:r>
            <a:endParaRPr lang="en-US" sz="3600" u="sng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01000" y="1371600"/>
            <a:ext cx="9464450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 RETAIL SPACE ON GROUND FLOOR WITH TENNANT MEZZANINES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4 FLOORS OF OPEN OFFICE SPACE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PRECAST CONCRETE PANELS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GENEROUS GLAZING AND CURTAIN WALLS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REDUCED TRAFFIC IMPACT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PUBLIC PARK AREA AND ROOF TERRACE</a:t>
            </a:r>
          </a:p>
        </p:txBody>
      </p:sp>
      <p:pic>
        <p:nvPicPr>
          <p:cNvPr id="9" name="Picture 8" descr="1776 Roof.jpg"/>
          <p:cNvPicPr>
            <a:picLocks noChangeAspect="1"/>
          </p:cNvPicPr>
          <p:nvPr/>
        </p:nvPicPr>
        <p:blipFill>
          <a:blip r:embed="rId5" cstate="print"/>
          <a:srcRect l="3448"/>
          <a:stretch>
            <a:fillRect/>
          </a:stretch>
        </p:blipFill>
        <p:spPr>
          <a:xfrm>
            <a:off x="17373600" y="1219200"/>
            <a:ext cx="6400800" cy="45944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93382" y="5410200"/>
            <a:ext cx="564641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BROWNFIELD REDEVELOPMENT</a:t>
            </a:r>
          </a:p>
          <a:p>
            <a:pPr>
              <a:buFont typeface="Wingdings" pitchFamily="2" charset="2"/>
              <a:buChar char="v"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GREEN ROOF AND SOLAR PV PANELS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670000" y="76200"/>
            <a:ext cx="32412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 I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N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T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R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O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70000" y="1371600"/>
            <a:ext cx="35458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 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 X</a:t>
            </a:r>
          </a:p>
          <a:p>
            <a:pPr marL="18288"/>
            <a:r>
              <a:rPr lang="en-US" sz="1400" dirty="0" smtClean="0">
                <a:solidFill>
                  <a:schemeClr val="bg1"/>
                </a:solidFill>
              </a:rPr>
              <a:t> I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 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 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736490" y="2667000"/>
            <a:ext cx="31451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P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T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746200" y="4343400"/>
            <a:ext cx="333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746200" y="5410200"/>
            <a:ext cx="3145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U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1031200" y="2052638"/>
            <a:ext cx="5943600" cy="46529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24841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69800" y="76200"/>
            <a:ext cx="2362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222200" y="1143000"/>
            <a:ext cx="60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E     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X   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</a:rPr>
              <a:t>I   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S   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T   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</a:rPr>
              <a:t>I  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N  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G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84200" y="838200"/>
            <a:ext cx="533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S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T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R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U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C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T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U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R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E</a:t>
            </a:r>
          </a:p>
        </p:txBody>
      </p:sp>
      <p:pic>
        <p:nvPicPr>
          <p:cNvPr id="9" name="Picture 8" descr="site image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53400" y="609600"/>
            <a:ext cx="7687746" cy="5410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800" y="609600"/>
            <a:ext cx="5972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chemeClr val="bg1"/>
                </a:solidFill>
              </a:rPr>
              <a:t>SITE CONDITIONS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1158" y="4082296"/>
            <a:ext cx="5070042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 45,500 SF FOOTPRINT AREA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ONE AND TWO STORY BUILDINGS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2101096"/>
            <a:ext cx="7439922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 ASPHALT, GRAVEL, AND TOPSOIL GROUND COVER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BELOW GROUND STRATA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HIGH GROUNDWATER FLOW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78200" y="1524000"/>
            <a:ext cx="84582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6746200" y="76200"/>
            <a:ext cx="32412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 I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N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T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R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O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670000" y="1371600"/>
            <a:ext cx="35458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 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 X</a:t>
            </a:r>
          </a:p>
          <a:p>
            <a:pPr marL="18288"/>
            <a:r>
              <a:rPr lang="en-US" sz="1400" dirty="0" smtClean="0">
                <a:solidFill>
                  <a:schemeClr val="bg1"/>
                </a:solidFill>
              </a:rPr>
              <a:t> I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 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 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736490" y="2667000"/>
            <a:ext cx="31451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P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T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746200" y="4343400"/>
            <a:ext cx="333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746200" y="5410200"/>
            <a:ext cx="3145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U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T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11277600" y="2590800"/>
            <a:ext cx="304800" cy="990600"/>
          </a:xfrm>
          <a:prstGeom prst="straightConnector1">
            <a:avLst/>
          </a:prstGeom>
          <a:ln w="825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1422752" y="3581400"/>
            <a:ext cx="3882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1031200" y="2052638"/>
            <a:ext cx="5943600" cy="46529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24841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69800" y="76200"/>
            <a:ext cx="2362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222200" y="1143000"/>
            <a:ext cx="60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E     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X   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</a:rPr>
              <a:t>I   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S   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T   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</a:rPr>
              <a:t>I  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N  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G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84200" y="838200"/>
            <a:ext cx="533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S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T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R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U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C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T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U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R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838200"/>
            <a:ext cx="5972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chemeClr val="bg1"/>
                </a:solidFill>
              </a:rPr>
              <a:t>FOUNDATION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2667000"/>
            <a:ext cx="520649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 SHALLOW FOUNDATION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BEARING CAPACITY OF 10,000 PSF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SLAB ON GRADE AND FOOTINGS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1400" y="838200"/>
            <a:ext cx="5972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chemeClr val="bg1"/>
                </a:solidFill>
              </a:rPr>
              <a:t>FLOOR SYSTEM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86600" y="2590800"/>
            <a:ext cx="7070654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 HIGH STRENGTH POST TENSIONED CONCRETE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FLAT SLAB WITH DROPS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30’ X 30’ AND 30’ X 45’  BAYS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011400" y="865525"/>
            <a:ext cx="5972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chemeClr val="bg1"/>
                </a:solidFill>
              </a:rPr>
              <a:t>ROOF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859000" y="2541925"/>
            <a:ext cx="10081093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 LOWER ROOF TERRACE LIVE LOAD OF 100 PSF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25-26  PSF FOR GREEN ROOF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SOLAR PANELS ADD 6.6 – 8 PSF TO DEAD LOAD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ROOF COVERAGE IS VEGETATION, ROOF PAVERS, OR WEARING SLAB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8 TO 10 INCHES THICK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48800" y="292178"/>
            <a:ext cx="9601200" cy="618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6726872" y="76200"/>
            <a:ext cx="32412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 I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N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T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R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O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670000" y="1371600"/>
            <a:ext cx="35458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 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 X</a:t>
            </a:r>
          </a:p>
          <a:p>
            <a:pPr marL="18288"/>
            <a:r>
              <a:rPr lang="en-US" sz="1400" dirty="0" smtClean="0">
                <a:solidFill>
                  <a:schemeClr val="bg1"/>
                </a:solidFill>
              </a:rPr>
              <a:t> I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 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 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736490" y="2667000"/>
            <a:ext cx="31451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P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T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746200" y="4343400"/>
            <a:ext cx="333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746200" y="5410200"/>
            <a:ext cx="3145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U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011400" y="838200"/>
            <a:ext cx="5972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chemeClr val="bg1"/>
                </a:solidFill>
              </a:rPr>
              <a:t>COLUMNS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935200" y="2285999"/>
            <a:ext cx="5549917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GROUND FLOOR 24” X 24” COLUMNS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22” X 22” TYPICAL COLUMNS ABOVE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5 TO 8 KSI CONCRETE STRENGTH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#9 TO # 11 REINFORCEMENT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21" grpId="0"/>
      <p:bldP spid="21" grpId="1"/>
      <p:bldP spid="22" grpId="0"/>
      <p:bldP spid="2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1031200" y="2052638"/>
            <a:ext cx="5943600" cy="46529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24841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69800" y="76200"/>
            <a:ext cx="2362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222200" y="1143000"/>
            <a:ext cx="60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E     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X   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</a:rPr>
              <a:t>I   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S   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T   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</a:rPr>
              <a:t>I  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N  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G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84200" y="838200"/>
            <a:ext cx="533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S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T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R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U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C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T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U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R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" y="838200"/>
            <a:ext cx="5972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chemeClr val="bg1"/>
                </a:solidFill>
              </a:rPr>
              <a:t>LATERAL SYSTEM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800" y="1905000"/>
            <a:ext cx="7408759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CONCRETE MOMENT FRAMES AND SHEAR WALLS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LOWEST R VALUE USED FOR DUAL SYSTEM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SLABS SERVE AS BEAMS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EACH COLUMN PARTICIPATES IN RESISTANCE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10” AND 12” SHEAR WALLS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TORSION AID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838200"/>
            <a:ext cx="8772525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449800" y="1371600"/>
            <a:ext cx="714155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Connector 18"/>
          <p:cNvCxnSpPr/>
          <p:nvPr/>
        </p:nvCxnSpPr>
        <p:spPr>
          <a:xfrm flipV="1">
            <a:off x="15087600" y="1371600"/>
            <a:ext cx="2362200" cy="685800"/>
          </a:xfrm>
          <a:prstGeom prst="line">
            <a:avLst/>
          </a:prstGeom>
          <a:ln w="952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5087600" y="4191000"/>
            <a:ext cx="2362200" cy="1524000"/>
          </a:xfrm>
          <a:prstGeom prst="line">
            <a:avLst/>
          </a:prstGeom>
          <a:ln w="825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726872" y="76200"/>
            <a:ext cx="32412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 I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N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T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R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O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670000" y="1371600"/>
            <a:ext cx="35458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 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 X</a:t>
            </a:r>
          </a:p>
          <a:p>
            <a:pPr marL="18288"/>
            <a:r>
              <a:rPr lang="en-US" sz="1400" dirty="0" smtClean="0">
                <a:solidFill>
                  <a:schemeClr val="bg1"/>
                </a:solidFill>
              </a:rPr>
              <a:t> I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 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 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736490" y="2667000"/>
            <a:ext cx="31451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P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T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746200" y="4343400"/>
            <a:ext cx="333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746200" y="5410200"/>
            <a:ext cx="3145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U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1031200" y="2052638"/>
            <a:ext cx="5943600" cy="46529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272034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85800" y="838200"/>
            <a:ext cx="5972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chemeClr val="bg1"/>
                </a:solidFill>
              </a:rPr>
              <a:t>PROPOSAL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1905000"/>
            <a:ext cx="558999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EFFICIENTLY DESIGNED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LOCATION CHANGE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REDESIGN FOR NEW SEISMIC LOADS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CONSTRUCTION MANAGEMENT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SUSTAINABILITY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533400"/>
            <a:ext cx="4710113" cy="324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0" y="381000"/>
            <a:ext cx="6238875" cy="363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58400" y="2971800"/>
            <a:ext cx="519392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383000" y="2971800"/>
            <a:ext cx="6429375" cy="31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http://www.proximityhotel.com/images/LEED_platinu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640800" y="609600"/>
            <a:ext cx="4305300" cy="43053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1031200" y="2052638"/>
            <a:ext cx="5943600" cy="46529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24841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93600" y="76200"/>
            <a:ext cx="24384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5298400" y="685800"/>
            <a:ext cx="685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S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T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R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U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C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T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U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R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A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136600" y="2133600"/>
            <a:ext cx="60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DEPTH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838200"/>
            <a:ext cx="5972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chemeClr val="bg1"/>
                </a:solidFill>
              </a:rPr>
              <a:t>NEW LOCATION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2057400"/>
            <a:ext cx="4692182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CENTRAL DISTRICT OAKLAND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LEED RELATED SITE BENEFITS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REDEVELOPMENT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10" name="Picture 9" descr="Central District Map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34150" y="381000"/>
            <a:ext cx="4286250" cy="60579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268200" y="725269"/>
            <a:ext cx="5972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chemeClr val="bg1"/>
                </a:solidFill>
              </a:rPr>
              <a:t>NEW SEISMIC LOADS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173200" y="1905000"/>
            <a:ext cx="9228137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6746200" y="76200"/>
            <a:ext cx="32412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 I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N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T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R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O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717254" y="1371600"/>
            <a:ext cx="35458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 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 X</a:t>
            </a:r>
          </a:p>
          <a:p>
            <a:pPr marL="18288"/>
            <a:r>
              <a:rPr lang="en-US" sz="1400" dirty="0" smtClean="0">
                <a:solidFill>
                  <a:schemeClr val="bg1"/>
                </a:solidFill>
              </a:rPr>
              <a:t> I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 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 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783744" y="2667000"/>
            <a:ext cx="31451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P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T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793454" y="4343400"/>
            <a:ext cx="333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793454" y="5410200"/>
            <a:ext cx="3145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U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7917</TotalTime>
  <Words>1769</Words>
  <Application>Microsoft Office PowerPoint</Application>
  <PresentationFormat>Custom</PresentationFormat>
  <Paragraphs>1151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Penn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1776 Wilson Boulevard</dc:title>
  <dc:creator>Corie Ambler</dc:creator>
  <cp:lastModifiedBy>Joshua D Urban</cp:lastModifiedBy>
  <cp:revision>367</cp:revision>
  <cp:lastPrinted>2011-04-12T22:31:50Z</cp:lastPrinted>
  <dcterms:created xsi:type="dcterms:W3CDTF">2006-11-29T18:17:25Z</dcterms:created>
  <dcterms:modified xsi:type="dcterms:W3CDTF">2012-04-26T17:38:59Z</dcterms:modified>
</cp:coreProperties>
</file>